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0" r:id="rId19"/>
    <p:sldId id="281" r:id="rId20"/>
    <p:sldId id="279" r:id="rId21"/>
    <p:sldId id="273" r:id="rId22"/>
    <p:sldId id="274" r:id="rId23"/>
    <p:sldId id="277" r:id="rId24"/>
    <p:sldId id="278" r:id="rId25"/>
    <p:sldId id="276" r:id="rId26"/>
    <p:sldId id="282" r:id="rId27"/>
    <p:sldId id="27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C5EE6C-EAFF-42E6-A275-938EDB4DAB1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EAA9AAF-229E-4E59-8D76-2FE4177BC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mk.wikipedia.org/wiki/%D0%9C%D0%BE%D1%81%D0%BA%D0%BE%D0%B2%D1%81%D0%BA%D0%B8_%D0%9A%D1%80%D0%B5%D0%BC%D1%99" TargetMode="External"/><Relationship Id="rId13" Type="http://schemas.openxmlformats.org/officeDocument/2006/relationships/hyperlink" Target="http://upload.wikimedia.org/wikipedia/commons/8/83/Spas_Vsederzhitel_Feofan_Grek_Novgorod.jpg" TargetMode="External"/><Relationship Id="rId3" Type="http://schemas.openxmlformats.org/officeDocument/2006/relationships/hyperlink" Target="http://ru.wikipedia.org/wiki/%D0%A6%D0%B5%D1%80%D0%BA%D0%BE%D0%B2%D1%8C_%D0%A4%D1%91%D0%B4%D0%BE%D1%80%D0%B0_%D0%A1%D1%82%D1%80%D0%B0%D1%82%D0%B8%D0%BB%D0%B0%D1%82%D0%B0_%D0%BD%D0%B0_%D0%A0%D1%83%D1%87%D1%8C%D1%8E" TargetMode="External"/><Relationship Id="rId7" Type="http://schemas.openxmlformats.org/officeDocument/2006/relationships/hyperlink" Target="http://blogs.pravkamchatka.ru/&#8230;" TargetMode="External"/><Relationship Id="rId12" Type="http://schemas.openxmlformats.org/officeDocument/2006/relationships/hyperlink" Target="http://ru.wikipedia.org/wiki/%D0%A4%D0%B5%D0%BE%D1%84%D0%B0%D0%BD_%D0%93%D1%80%D0%B5%D0%BA" TargetMode="External"/><Relationship Id="rId2" Type="http://schemas.openxmlformats.org/officeDocument/2006/relationships/hyperlink" Target="http://culture.natm.ru/6.-cerk&#8230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mageavto.ru/excurs&#8230;" TargetMode="External"/><Relationship Id="rId11" Type="http://schemas.openxmlformats.org/officeDocument/2006/relationships/hyperlink" Target="http://ru.wikipedia.org/wiki/%D0%90%D0%BF%D0%BE%D1%81%D1%82%D0%BE%D0%BB_%D0%9F%D0%B0%D0%B2%D0%B5%D0%BB" TargetMode="External"/><Relationship Id="rId5" Type="http://schemas.openxmlformats.org/officeDocument/2006/relationships/hyperlink" Target="http://www.turinfo.ru/attracti&#8230;" TargetMode="External"/><Relationship Id="rId15" Type="http://schemas.openxmlformats.org/officeDocument/2006/relationships/hyperlink" Target="http://www.nearyou.ru/grek/gr-preobr.html" TargetMode="External"/><Relationship Id="rId10" Type="http://schemas.openxmlformats.org/officeDocument/2006/relationships/hyperlink" Target="http://commons.wikimedia.org/wiki/Russian_icons" TargetMode="External"/><Relationship Id="rId4" Type="http://schemas.openxmlformats.org/officeDocument/2006/relationships/hyperlink" Target="http://russian-temples.ru/arti&#8230;" TargetMode="External"/><Relationship Id="rId9" Type="http://schemas.openxmlformats.org/officeDocument/2006/relationships/hyperlink" Target="http://family-values.ru/podlin&#8230;" TargetMode="External"/><Relationship Id="rId14" Type="http://schemas.openxmlformats.org/officeDocument/2006/relationships/hyperlink" Target="http://bg.wikipedia.org/wiki/%D0%91%D0%BE%D0%B3%D0%BE%D1%80%D0%BE%D0%B4%D0%B8%D1%86%D0%B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Фёдорова И.А. МАОУ «Лицей № 36»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56"/>
            <a:ext cx="8458200" cy="285752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Культура Московской Руси 14 – 15 вв.</a:t>
            </a:r>
            <a:endParaRPr lang="ru-RU" sz="6000" b="1" dirty="0"/>
          </a:p>
        </p:txBody>
      </p:sp>
    </p:spTree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86446" y="1554162"/>
            <a:ext cx="3205154" cy="45259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Церковь Спаса Преображения на Ильине улице</a:t>
            </a:r>
            <a:r>
              <a:rPr lang="ru-RU" dirty="0" smtClean="0"/>
              <a:t> — </a:t>
            </a:r>
            <a:r>
              <a:rPr lang="ru-RU" b="1" dirty="0" smtClean="0"/>
              <a:t>храм в Великом Новгороде, построенный в 1374 году и знаменитый тем, что в нем одном сохранились фрески кисти Феофана Грека. Роспись сделана в 1378 году.</a:t>
            </a:r>
            <a:endParaRPr lang="ru-RU" b="1" dirty="0"/>
          </a:p>
        </p:txBody>
      </p:sp>
      <p:pic>
        <p:nvPicPr>
          <p:cNvPr id="11266" name="Picture 2" descr="http://www.bibliotekar.ru/novgorod/37.files/image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71612"/>
            <a:ext cx="5448300" cy="40957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 60 гг. 14 в при Дмитрии Донском сооружён первый на </a:t>
            </a:r>
            <a:r>
              <a:rPr lang="ru-RU" b="1" dirty="0" err="1" smtClean="0"/>
              <a:t>северо</a:t>
            </a:r>
            <a:r>
              <a:rPr lang="ru-RU" b="1" dirty="0" smtClean="0"/>
              <a:t> – востоке </a:t>
            </a:r>
            <a:r>
              <a:rPr lang="ru-RU" b="1" dirty="0" err="1" smtClean="0"/>
              <a:t>кменный</a:t>
            </a:r>
            <a:r>
              <a:rPr lang="ru-RU" b="1" dirty="0" smtClean="0"/>
              <a:t> Кремль.</a:t>
            </a:r>
            <a:endParaRPr lang="ru-RU" b="1" dirty="0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071546"/>
            <a:ext cx="3990972" cy="500857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Белокаменный Успенский собор в центре древнего кремля был построен в 1399 г. Это древнейший архитектурный памятник, отразивший строительные традиции Владимиро-Суздальской Руси. В соборе сохранились образцы древней живописи — фрески, расписанные молодым Андреем Рублевым и Даниилом Черным.</a:t>
            </a:r>
            <a:endParaRPr lang="ru-RU" b="1" dirty="0"/>
          </a:p>
        </p:txBody>
      </p:sp>
      <p:pic>
        <p:nvPicPr>
          <p:cNvPr id="9218" name="Picture 2" descr="http://images.wikia.com/genealogy/images/e/e9/Zvenigorod_Yspenskiy_sobor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3786214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716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Рождественский собор </a:t>
            </a:r>
            <a:r>
              <a:rPr lang="ru-RU" b="1" dirty="0" err="1" smtClean="0"/>
              <a:t>Саввино</a:t>
            </a:r>
            <a:r>
              <a:rPr lang="ru-RU" b="1" dirty="0" smtClean="0"/>
              <a:t> – </a:t>
            </a:r>
            <a:r>
              <a:rPr lang="ru-RU" b="1" dirty="0" err="1" smtClean="0"/>
              <a:t>Сторожевского</a:t>
            </a:r>
            <a:r>
              <a:rPr lang="ru-RU" b="1" dirty="0" smtClean="0"/>
              <a:t> </a:t>
            </a:r>
            <a:r>
              <a:rPr lang="ru-RU" b="1" dirty="0" err="1" smtClean="0"/>
              <a:t>монстыря</a:t>
            </a:r>
            <a:r>
              <a:rPr lang="ru-RU" b="1" dirty="0" smtClean="0"/>
              <a:t> близ Звенигорода.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643051"/>
            <a:ext cx="4143372" cy="521495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Православный</a:t>
            </a:r>
          </a:p>
          <a:p>
            <a:pPr>
              <a:buNone/>
            </a:pPr>
            <a:r>
              <a:rPr lang="ru-RU" b="1" dirty="0" smtClean="0"/>
              <a:t>    монастырь Московской епархии. Основан в конце XIV века, расположен на горе Сторожи у места впадения речки Сторожки в Москву-реку в двух километрах западнее города Звенигорода Московской области.</a:t>
            </a:r>
            <a:endParaRPr lang="ru-RU" b="1" dirty="0"/>
          </a:p>
        </p:txBody>
      </p:sp>
      <p:pic>
        <p:nvPicPr>
          <p:cNvPr id="8194" name="Picture 2" descr="http://img1.liveinternet.ru/images/foto/b/3/299/2956299/f_178115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428868"/>
            <a:ext cx="4929222" cy="38814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554162"/>
            <a:ext cx="406241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Троицкий собор</a:t>
            </a:r>
            <a:r>
              <a:rPr lang="ru-RU" dirty="0" smtClean="0"/>
              <a:t> — главный соборный храм и древнейшее из сохранившихся сооружений Троице-Сергиевой лавры. Он был воздвигнут в 1422 - 1423 годах Никоном Радонежским «в честь и похвалу» основателю монастыря, преподобному Сергию Радонежскому.</a:t>
            </a:r>
            <a:endParaRPr lang="ru-RU" dirty="0"/>
          </a:p>
        </p:txBody>
      </p:sp>
      <p:pic>
        <p:nvPicPr>
          <p:cNvPr id="7170" name="Picture 2" descr="http://quarks.inr.ac.ru/2008/for_site/trinit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142984"/>
            <a:ext cx="3571900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554162"/>
            <a:ext cx="4491038" cy="494667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err="1" smtClean="0"/>
              <a:t>Успе́нский</a:t>
            </a:r>
            <a:r>
              <a:rPr lang="ru-RU" b="1" dirty="0" smtClean="0"/>
              <a:t> собор Московского Кремля</a:t>
            </a:r>
            <a:r>
              <a:rPr lang="ru-RU" dirty="0" smtClean="0"/>
              <a:t> — православный храм, расположенный на Соборной площади Московского Кремля. Сооружён в 1475—1479 годах под руководством итальянского зодчего Аристотеля </a:t>
            </a:r>
            <a:r>
              <a:rPr lang="ru-RU" dirty="0" err="1" smtClean="0"/>
              <a:t>Фиораванти</a:t>
            </a:r>
            <a:r>
              <a:rPr lang="ru-RU" dirty="0" smtClean="0"/>
              <a:t>. Главный храм Московского государства.</a:t>
            </a:r>
            <a:endParaRPr lang="ru-RU" dirty="0"/>
          </a:p>
        </p:txBody>
      </p:sp>
      <p:pic>
        <p:nvPicPr>
          <p:cNvPr id="6146" name="Picture 2" descr="&amp;Ucy;&amp;scy;&amp;pcy;&amp;iecy;&amp;ncy;&amp;scy;&amp;kcy;&amp;icy;&amp;jcy; &amp;scy;&amp;ocy;&amp;bcy;&amp;ocy;&amp;rcy;, &amp;vcy;&amp;icy;&amp;dcy; &amp;scy; &amp;yucy;&amp;gcy;&amp;ocy;-&amp;vcy;&amp;ocy;&amp;scy;&amp;tcy;&amp;ocy;&amp;k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42984"/>
            <a:ext cx="3786214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0694" y="1554162"/>
            <a:ext cx="349090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Благове́щенский</a:t>
            </a:r>
            <a:r>
              <a:rPr lang="ru-RU" b="1" dirty="0" smtClean="0"/>
              <a:t> </a:t>
            </a:r>
            <a:r>
              <a:rPr lang="ru-RU" b="1" dirty="0" err="1" smtClean="0"/>
              <a:t>собо́р</a:t>
            </a:r>
            <a:r>
              <a:rPr lang="ru-RU" dirty="0" smtClean="0"/>
              <a:t> — православный храм в честь Благовещения Богородицы, расположенный на Соборной площади Московского Кремля.</a:t>
            </a:r>
            <a:endParaRPr lang="ru-RU" dirty="0"/>
          </a:p>
        </p:txBody>
      </p:sp>
      <p:pic>
        <p:nvPicPr>
          <p:cNvPr id="5124" name="Picture 4" descr="File:The Cathedral of the Annunciati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4"/>
            <a:ext cx="5286380" cy="450057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Живопись.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5143512"/>
            <a:ext cx="4062410" cy="93661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«Троица» Рублёв (1422-1427)</a:t>
            </a:r>
            <a:endParaRPr lang="ru-RU" b="1" dirty="0"/>
          </a:p>
        </p:txBody>
      </p:sp>
      <p:pic>
        <p:nvPicPr>
          <p:cNvPr id="4100" name="Picture 4" descr="http://family-values.ru/files/p2368/rublev2_jpg_67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285860"/>
            <a:ext cx="4572032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285860"/>
            <a:ext cx="4348162" cy="5214974"/>
          </a:xfrm>
        </p:spPr>
        <p:txBody>
          <a:bodyPr/>
          <a:lstStyle/>
          <a:p>
            <a:r>
              <a:rPr lang="ru-RU" b="1" dirty="0" smtClean="0"/>
              <a:t>Спас из </a:t>
            </a:r>
            <a:r>
              <a:rPr lang="ru-RU" b="1" dirty="0" err="1" smtClean="0"/>
              <a:t>Звенигородского</a:t>
            </a:r>
            <a:r>
              <a:rPr lang="ru-RU" b="1" dirty="0" smtClean="0"/>
              <a:t> чина, рубеж XIV—XV веков.</a:t>
            </a:r>
            <a:endParaRPr lang="ru-RU" b="1" dirty="0"/>
          </a:p>
        </p:txBody>
      </p:sp>
      <p:pic>
        <p:nvPicPr>
          <p:cNvPr id="37890" name="Picture 2" descr="http://upload.wikimedia.org/wikipedia/commons/thumb/8/84/Rublev%27s_saviour.jpg/220px-Rublev%27s_saviou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285860"/>
            <a:ext cx="3714776" cy="52863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559956" cy="8412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Апостол Павел, 1410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8914" name="Picture 2" descr="&amp;Acy;&amp;pcy;&amp;ocy;&amp;scy;&amp;tcy;&amp;ocy;&amp;lcy; &amp;Pcy;&amp;acy;&amp;vcy;&amp;iecy;&amp;l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357298"/>
            <a:ext cx="4143404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культуры 14 – 15 вв.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1)В 13 в. Русские земли подверглись опустошительному нашествию.</a:t>
            </a:r>
          </a:p>
          <a:p>
            <a:r>
              <a:rPr lang="ru-RU" b="1" dirty="0" smtClean="0"/>
              <a:t>2)Погибли памятники зодчества.</a:t>
            </a:r>
          </a:p>
          <a:p>
            <a:r>
              <a:rPr lang="ru-RU" b="1" dirty="0" smtClean="0"/>
              <a:t>3)Исчезновение многих ремёсел.</a:t>
            </a:r>
          </a:p>
          <a:p>
            <a:r>
              <a:rPr lang="ru-RU" b="1" dirty="0" smtClean="0"/>
              <a:t>4) На 5о лет прекратилось каменное строительство.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071546"/>
            <a:ext cx="4491038" cy="5500726"/>
          </a:xfrm>
        </p:spPr>
        <p:txBody>
          <a:bodyPr/>
          <a:lstStyle/>
          <a:p>
            <a:r>
              <a:rPr lang="ru-RU" b="1" dirty="0" smtClean="0"/>
              <a:t>Андрей Рублёв расписывает Спасский собор Андроникова монастыря (миниатюра конца XVI в.)</a:t>
            </a:r>
            <a:endParaRPr lang="ru-RU" b="1" dirty="0"/>
          </a:p>
        </p:txBody>
      </p:sp>
      <p:pic>
        <p:nvPicPr>
          <p:cNvPr id="36866" name="Picture 2" descr="&amp;Acy;&amp;ncy;&amp;dcy;&amp;rcy;&amp;iecy;&amp;jcy; &amp;Rcy;&amp;ucy;&amp;bcy;&amp;lcy;&amp;iocy;&amp;vcy; &amp;rcy;&amp;acy;&amp;scy;&amp;pcy;&amp;icy;&amp;scy;&amp;ycy;&amp;vcy;&amp;acy;&amp;iecy;&amp;tcy; &amp;Scy;&amp;pcy;&amp;acy;&amp;scy;&amp;scy;&amp;kcy;&amp;icy;&amp;jcy; &amp;scy;&amp;ocy;&amp;bcy;&amp;ocy;&amp;rcy; &amp;Acy;&amp;ncy;&amp;dcy;&amp;rcy;&amp;ocy;&amp;ncy;&amp;icy;&amp;kcy;&amp;ocy;&amp;vcy;&amp;acy; &amp;mcy;&amp;ocy;&amp;ncy;&amp;acy;&amp;scy;&amp;tcy;&amp;ycy;&amp;rcy;&amp;yacy; (&amp;mcy;&amp;icy;&amp;ncy;&amp;icy;&amp;acy;&amp;tcy;&amp;yucy;&amp;rcy;&amp;acy; &amp;kcy;&amp;ocy;&amp;ncy;&amp;tscy;&amp;acy; XVI &amp;vcy;.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00108"/>
            <a:ext cx="3786214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257288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Феофа́н</a:t>
            </a:r>
            <a:r>
              <a:rPr lang="ru-RU" sz="2400" b="1" dirty="0" smtClean="0"/>
              <a:t> Грек</a:t>
            </a:r>
            <a:r>
              <a:rPr lang="ru-RU" sz="2400" dirty="0" smtClean="0"/>
              <a:t> (около 1340 — около 1410) — великий русский и византийский иконописец, миниатюрист и мастер монументальных фресковых росписей.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207007"/>
            <a:ext cx="3062278" cy="1293827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Успение (1392)</a:t>
            </a:r>
            <a:endParaRPr lang="ru-RU" sz="2400" b="1" dirty="0"/>
          </a:p>
        </p:txBody>
      </p:sp>
      <p:pic>
        <p:nvPicPr>
          <p:cNvPr id="3074" name="Picture 2" descr="File:Theofanus uspeni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736"/>
            <a:ext cx="4214810" cy="54292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285860"/>
            <a:ext cx="4205286" cy="4794265"/>
          </a:xfrm>
        </p:spPr>
        <p:txBody>
          <a:bodyPr/>
          <a:lstStyle/>
          <a:p>
            <a:r>
              <a:rPr lang="ru-RU" b="1" dirty="0" smtClean="0"/>
              <a:t>Спас Вседержитель. Роспись купола церкви Спаса Преображения на Ильине улице в Великом Новгороде. 1378 г.</a:t>
            </a:r>
            <a:endParaRPr lang="ru-RU" b="1" dirty="0"/>
          </a:p>
        </p:txBody>
      </p:sp>
      <p:pic>
        <p:nvPicPr>
          <p:cNvPr id="2050" name="Picture 2" descr="File:Spas Vsederzhitel Feofan Grek Novgoro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357298"/>
            <a:ext cx="428628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5072074"/>
            <a:ext cx="3848096" cy="1008051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Донская икона Божией Матери</a:t>
            </a:r>
            <a:endParaRPr lang="ru-RU" b="1" dirty="0"/>
          </a:p>
        </p:txBody>
      </p:sp>
      <p:pic>
        <p:nvPicPr>
          <p:cNvPr id="33794" name="Picture 2" descr="File:Feofan Donskaj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71546"/>
            <a:ext cx="4143404" cy="5562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071546"/>
            <a:ext cx="4348162" cy="535785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Преображение Иисуса Христа пред учениками на горе Фавор.</a:t>
            </a:r>
            <a:endParaRPr lang="ru-RU" b="1" dirty="0"/>
          </a:p>
        </p:txBody>
      </p:sp>
      <p:pic>
        <p:nvPicPr>
          <p:cNvPr id="35842" name="Picture 2" descr="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000108"/>
            <a:ext cx="4000528" cy="55007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Феофаном Греком расписаны</a:t>
            </a:r>
            <a:r>
              <a:rPr lang="ru-RU" dirty="0" smtClean="0"/>
              <a:t>:</a:t>
            </a:r>
          </a:p>
          <a:p>
            <a:r>
              <a:rPr lang="ru-RU" dirty="0" smtClean="0"/>
              <a:t>Церковь Спаса Преображения на Ильине улице (Новгород (1378)) (первая известная сохранившаяся работа)</a:t>
            </a:r>
          </a:p>
          <a:p>
            <a:r>
              <a:rPr lang="ru-RU" dirty="0" smtClean="0"/>
              <a:t>Собор Рождества Богородицы (1395) вместе с Семёном Чёрным)</a:t>
            </a:r>
          </a:p>
          <a:p>
            <a:r>
              <a:rPr lang="ru-RU" dirty="0" smtClean="0"/>
              <a:t>Архангельский собор Кремля(1399)</a:t>
            </a:r>
          </a:p>
          <a:p>
            <a:r>
              <a:rPr lang="ru-RU" dirty="0" smtClean="0"/>
              <a:t>Благовещенский собор Кремля вместе с Андреем Рублёвым и Прохором из Городца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Кацва</a:t>
            </a:r>
            <a:r>
              <a:rPr lang="ru-RU" dirty="0" smtClean="0"/>
              <a:t> Л.А. История Отечества. М,,2001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100" b="1" dirty="0" smtClean="0"/>
              <a:t>Церковь</a:t>
            </a:r>
            <a:r>
              <a:rPr lang="ru-RU" sz="1100" dirty="0" smtClean="0"/>
              <a:t> </a:t>
            </a:r>
            <a:r>
              <a:rPr lang="ru-RU" sz="1100" b="1" dirty="0" smtClean="0"/>
              <a:t>Николы</a:t>
            </a:r>
            <a:r>
              <a:rPr lang="ru-RU" sz="1100" dirty="0" smtClean="0"/>
              <a:t> </a:t>
            </a:r>
            <a:r>
              <a:rPr lang="ru-RU" sz="1100" b="1" dirty="0" smtClean="0"/>
              <a:t>на</a:t>
            </a:r>
            <a:r>
              <a:rPr lang="ru-RU" sz="1100" dirty="0" smtClean="0"/>
              <a:t> </a:t>
            </a:r>
            <a:r>
              <a:rPr lang="ru-RU" sz="1100" b="1" dirty="0" err="1" smtClean="0"/>
              <a:t>Липне</a:t>
            </a:r>
            <a:r>
              <a:rPr lang="ru-RU" sz="1100" dirty="0" smtClean="0"/>
              <a:t>, 1292 г. (Памятник </a:t>
            </a:r>
            <a:r>
              <a:rPr lang="ru-RU" sz="1100" dirty="0" err="1" smtClean="0"/>
              <a:t>южных</a:t>
            </a:r>
            <a:r>
              <a:rPr lang="ru-RU" sz="1100" dirty="0" err="1" smtClean="0">
                <a:hlinkClick r:id="rId2"/>
              </a:rPr>
              <a:t>http</a:t>
            </a:r>
            <a:r>
              <a:rPr lang="ru-RU" sz="1100" dirty="0" smtClean="0">
                <a:hlinkClick r:id="rId2"/>
              </a:rPr>
              <a:t>://</a:t>
            </a:r>
            <a:r>
              <a:rPr lang="ru-RU" sz="1100" dirty="0" err="1" smtClean="0">
                <a:hlinkClick r:id="rId2"/>
              </a:rPr>
              <a:t>culture.natm.ru</a:t>
            </a:r>
            <a:r>
              <a:rPr lang="ru-RU" sz="1100" dirty="0" smtClean="0">
                <a:hlinkClick r:id="rId2"/>
              </a:rPr>
              <a:t>/6.-cerk…</a:t>
            </a:r>
            <a:endParaRPr lang="ru-RU" sz="1100" dirty="0" smtClean="0"/>
          </a:p>
          <a:p>
            <a:r>
              <a:rPr lang="ru-RU" sz="1100" dirty="0" smtClean="0">
                <a:hlinkClick r:id="rId3"/>
              </a:rPr>
              <a:t>Церковь Фёдора </a:t>
            </a:r>
            <a:r>
              <a:rPr lang="ru-RU" sz="1100" dirty="0" err="1" smtClean="0">
                <a:hlinkClick r:id="rId3"/>
              </a:rPr>
              <a:t>Стратилата</a:t>
            </a:r>
            <a:r>
              <a:rPr lang="ru-RU" sz="1100" dirty="0" smtClean="0">
                <a:hlinkClick r:id="rId3"/>
              </a:rPr>
              <a:t> на Ручью</a:t>
            </a:r>
            <a:endParaRPr lang="ru-RU" sz="1100" dirty="0" smtClean="0"/>
          </a:p>
          <a:p>
            <a:r>
              <a:rPr lang="ru-RU" sz="1100" b="1" dirty="0" smtClean="0"/>
              <a:t>Церковь</a:t>
            </a:r>
            <a:r>
              <a:rPr lang="ru-RU" sz="1100" dirty="0" smtClean="0"/>
              <a:t> </a:t>
            </a:r>
            <a:r>
              <a:rPr lang="ru-RU" sz="1100" b="1" dirty="0" smtClean="0"/>
              <a:t>Спаса</a:t>
            </a:r>
            <a:r>
              <a:rPr lang="ru-RU" sz="1100" dirty="0" smtClean="0"/>
              <a:t> </a:t>
            </a:r>
            <a:r>
              <a:rPr lang="ru-RU" sz="1100" b="1" dirty="0" smtClean="0"/>
              <a:t>на</a:t>
            </a:r>
            <a:r>
              <a:rPr lang="ru-RU" sz="1100" dirty="0" smtClean="0"/>
              <a:t> </a:t>
            </a:r>
            <a:r>
              <a:rPr lang="ru-RU" sz="1100" b="1" dirty="0" smtClean="0"/>
              <a:t>Ильине</a:t>
            </a:r>
            <a:r>
              <a:rPr lang="ru-RU" sz="1100" dirty="0" smtClean="0"/>
              <a:t>. </a:t>
            </a:r>
            <a:r>
              <a:rPr lang="ru-RU" sz="1100" dirty="0" smtClean="0">
                <a:hlinkClick r:id="rId4"/>
              </a:rPr>
              <a:t>http://russian-temples.ru/arti…</a:t>
            </a:r>
            <a:endParaRPr lang="ru-RU" sz="1100" dirty="0" smtClean="0"/>
          </a:p>
          <a:p>
            <a:r>
              <a:rPr lang="ru-RU" sz="1100" dirty="0" smtClean="0"/>
              <a:t>..</a:t>
            </a:r>
            <a:r>
              <a:rPr lang="ru-RU" sz="1100" b="1" dirty="0" smtClean="0"/>
              <a:t>Собор</a:t>
            </a:r>
            <a:r>
              <a:rPr lang="ru-RU" sz="1100" dirty="0" smtClean="0"/>
              <a:t> на городке: </a:t>
            </a:r>
            <a:r>
              <a:rPr lang="ru-RU" sz="1100" b="1" dirty="0" smtClean="0"/>
              <a:t>Успенский</a:t>
            </a:r>
            <a:r>
              <a:rPr lang="ru-RU" sz="1100" dirty="0" smtClean="0"/>
              <a:t> </a:t>
            </a:r>
            <a:r>
              <a:rPr lang="ru-RU" sz="1100" b="1" dirty="0" smtClean="0"/>
              <a:t>собор</a:t>
            </a:r>
            <a:r>
              <a:rPr lang="ru-RU" sz="1100" dirty="0" smtClean="0"/>
              <a:t> на городке </a:t>
            </a:r>
            <a:r>
              <a:rPr lang="ru-RU" sz="1100" dirty="0" err="1" smtClean="0"/>
              <a:t>в</a:t>
            </a:r>
            <a:r>
              <a:rPr lang="ru-RU" sz="1100" dirty="0" err="1" smtClean="0">
                <a:hlinkClick r:id="rId5"/>
              </a:rPr>
              <a:t>http</a:t>
            </a:r>
            <a:r>
              <a:rPr lang="ru-RU" sz="1100" dirty="0" smtClean="0">
                <a:hlinkClick r:id="rId5"/>
              </a:rPr>
              <a:t>://</a:t>
            </a:r>
            <a:r>
              <a:rPr lang="ru-RU" sz="1100" dirty="0" err="1" smtClean="0">
                <a:hlinkClick r:id="rId5"/>
              </a:rPr>
              <a:t>www.turinfo.ru</a:t>
            </a:r>
            <a:r>
              <a:rPr lang="ru-RU" sz="1100" dirty="0" smtClean="0">
                <a:hlinkClick r:id="rId5"/>
              </a:rPr>
              <a:t>/</a:t>
            </a:r>
            <a:r>
              <a:rPr lang="ru-RU" sz="1100" dirty="0" err="1" smtClean="0">
                <a:hlinkClick r:id="rId5"/>
              </a:rPr>
              <a:t>attracti</a:t>
            </a:r>
            <a:r>
              <a:rPr lang="ru-RU" sz="1100" dirty="0" smtClean="0">
                <a:hlinkClick r:id="rId5"/>
              </a:rPr>
              <a:t>…</a:t>
            </a:r>
            <a:endParaRPr lang="ru-RU" sz="1100" dirty="0" smtClean="0"/>
          </a:p>
          <a:p>
            <a:r>
              <a:rPr lang="ru-RU" sz="1100" dirty="0" smtClean="0"/>
              <a:t>Звенигород - </a:t>
            </a:r>
            <a:r>
              <a:rPr lang="ru-RU" sz="1100" b="1" dirty="0" err="1" smtClean="0"/>
              <a:t>Саввино</a:t>
            </a:r>
            <a:r>
              <a:rPr lang="ru-RU" sz="1100" dirty="0" err="1" smtClean="0"/>
              <a:t>-</a:t>
            </a:r>
            <a:r>
              <a:rPr lang="ru-RU" sz="1100" b="1" dirty="0" err="1" smtClean="0"/>
              <a:t>Сторожевский</a:t>
            </a:r>
            <a:r>
              <a:rPr lang="ru-RU" sz="1100" dirty="0" smtClean="0"/>
              <a:t> </a:t>
            </a:r>
            <a:r>
              <a:rPr lang="ru-RU" sz="1100" b="1" dirty="0" smtClean="0"/>
              <a:t>монастырь</a:t>
            </a:r>
            <a:r>
              <a:rPr lang="ru-RU" sz="1100" dirty="0" smtClean="0"/>
              <a:t> - Успенский. </a:t>
            </a:r>
            <a:r>
              <a:rPr lang="ru-RU" sz="1100" dirty="0" smtClean="0">
                <a:hlinkClick r:id="rId6"/>
              </a:rPr>
              <a:t>http://www.imageavto.ru/excurs…</a:t>
            </a:r>
            <a:endParaRPr lang="ru-RU" sz="1100" dirty="0" smtClean="0"/>
          </a:p>
          <a:p>
            <a:endParaRPr lang="ru-RU" sz="1100" dirty="0" smtClean="0"/>
          </a:p>
          <a:p>
            <a:r>
              <a:rPr lang="ru-RU" sz="1100" dirty="0" smtClean="0"/>
              <a:t>Рано-рано утром </a:t>
            </a:r>
            <a:r>
              <a:rPr lang="ru-RU" sz="1100" b="1" dirty="0" smtClean="0"/>
              <a:t>Троицкий</a:t>
            </a:r>
            <a:r>
              <a:rPr lang="ru-RU" sz="1100" dirty="0" smtClean="0"/>
              <a:t> храм выглядит особенно. </a:t>
            </a:r>
            <a:r>
              <a:rPr lang="ru-RU" sz="1100" dirty="0" smtClean="0">
                <a:hlinkClick r:id="rId7"/>
              </a:rPr>
              <a:t>http://blogs.pravkamchatka.ru/…</a:t>
            </a:r>
            <a:endParaRPr lang="ru-RU" sz="1100" dirty="0" smtClean="0"/>
          </a:p>
          <a:p>
            <a:endParaRPr lang="ru-RU" sz="1100" dirty="0" smtClean="0"/>
          </a:p>
          <a:p>
            <a:r>
              <a:rPr lang="ru-RU" sz="1100" dirty="0" err="1" smtClean="0">
                <a:hlinkClick r:id="rId8"/>
              </a:rPr>
              <a:t>Московски</a:t>
            </a:r>
            <a:r>
              <a:rPr lang="ru-RU" sz="1100" dirty="0" smtClean="0">
                <a:hlinkClick r:id="rId8"/>
              </a:rPr>
              <a:t> </a:t>
            </a:r>
            <a:r>
              <a:rPr lang="ru-RU" sz="1100" dirty="0" err="1" smtClean="0">
                <a:hlinkClick r:id="rId8"/>
              </a:rPr>
              <a:t>Кремљ</a:t>
            </a:r>
            <a:endParaRPr lang="ru-RU" sz="1100" dirty="0" smtClean="0"/>
          </a:p>
          <a:p>
            <a:r>
              <a:rPr lang="ru-RU" sz="1100" b="1" dirty="0" smtClean="0"/>
              <a:t>ТРОИЦА</a:t>
            </a:r>
            <a:r>
              <a:rPr lang="ru-RU" sz="1100" dirty="0" smtClean="0"/>
              <a:t> </a:t>
            </a:r>
            <a:r>
              <a:rPr lang="ru-RU" sz="1100" b="1" dirty="0" smtClean="0"/>
              <a:t>Андрей</a:t>
            </a:r>
            <a:r>
              <a:rPr lang="ru-RU" sz="1100" dirty="0" smtClean="0"/>
              <a:t> </a:t>
            </a:r>
            <a:r>
              <a:rPr lang="ru-RU" sz="1100" b="1" dirty="0" smtClean="0"/>
              <a:t>Рублёв</a:t>
            </a:r>
            <a:r>
              <a:rPr lang="ru-RU" sz="1100" dirty="0" smtClean="0"/>
              <a:t>. </a:t>
            </a:r>
            <a:r>
              <a:rPr lang="ru-RU" sz="1100" dirty="0" smtClean="0">
                <a:hlinkClick r:id="rId9"/>
              </a:rPr>
              <a:t>http://family-values.ru/podlin…</a:t>
            </a:r>
            <a:endParaRPr lang="ru-RU" sz="1100" dirty="0" smtClean="0"/>
          </a:p>
          <a:p>
            <a:r>
              <a:rPr lang="en-US" sz="1100" dirty="0" smtClean="0">
                <a:hlinkClick r:id="rId10" tooltip="Russian icons"/>
              </a:rPr>
              <a:t>Russian icons</a:t>
            </a:r>
            <a:endParaRPr lang="ru-RU" sz="1100" dirty="0" smtClean="0"/>
          </a:p>
          <a:p>
            <a:r>
              <a:rPr lang="ru-RU" sz="1100" dirty="0" smtClean="0"/>
              <a:t> </a:t>
            </a:r>
            <a:r>
              <a:rPr lang="ru-RU" sz="1100" dirty="0" smtClean="0">
                <a:hlinkClick r:id="rId11" tooltip="Апостол Павел"/>
              </a:rPr>
              <a:t>Апостол Павел</a:t>
            </a:r>
            <a:r>
              <a:rPr lang="ru-RU" sz="1100" dirty="0" smtClean="0"/>
              <a:t>. 1410—1420</a:t>
            </a:r>
          </a:p>
          <a:p>
            <a:r>
              <a:rPr lang="ru-RU" sz="1100" dirty="0" smtClean="0">
                <a:hlinkClick r:id="rId12"/>
              </a:rPr>
              <a:t>Феофан Грек</a:t>
            </a:r>
            <a:endParaRPr lang="ru-RU" sz="1100" dirty="0" smtClean="0"/>
          </a:p>
          <a:p>
            <a:r>
              <a:rPr lang="en-US" sz="1100" dirty="0" smtClean="0">
                <a:hlinkClick r:id="rId13" tooltip="Spas Vsederzhitel Feofan Grek Novgorod.jpg"/>
              </a:rPr>
              <a:t>Spas_Vsederzhitel_Feofan_Grek_Novgorod.jpg</a:t>
            </a:r>
            <a:r>
              <a:rPr lang="en-US" dirty="0" smtClean="0"/>
              <a:t> ‎</a:t>
            </a:r>
            <a:endParaRPr lang="ru-RU" dirty="0" smtClean="0"/>
          </a:p>
          <a:p>
            <a:r>
              <a:rPr lang="ru-RU" sz="1100" dirty="0" smtClean="0">
                <a:hlinkClick r:id="rId14"/>
              </a:rPr>
              <a:t>Богородица</a:t>
            </a:r>
            <a:endParaRPr lang="ru-RU" sz="1100" dirty="0" smtClean="0"/>
          </a:p>
          <a:p>
            <a:r>
              <a:rPr lang="ru-RU" sz="1100" dirty="0" smtClean="0">
                <a:hlinkClick r:id="rId15"/>
              </a:rPr>
              <a:t>Феофан Грек. Преображение. Икона</a:t>
            </a:r>
            <a:endParaRPr lang="ru-RU" sz="1100" dirty="0"/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Фольклор.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Главная тема – борьба против ига.</a:t>
            </a:r>
          </a:p>
          <a:p>
            <a:r>
              <a:rPr lang="ru-RU" sz="4000" b="1" dirty="0" smtClean="0"/>
              <a:t>Песня о </a:t>
            </a:r>
            <a:r>
              <a:rPr lang="ru-RU" sz="4000" b="1" dirty="0" err="1" smtClean="0"/>
              <a:t>Щелкане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рассказывет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о</a:t>
            </a:r>
            <a:r>
              <a:rPr lang="ru-RU" sz="4000" b="1" dirty="0" smtClean="0"/>
              <a:t> победе </a:t>
            </a:r>
            <a:r>
              <a:rPr lang="ru-RU" sz="4000" b="1" dirty="0" err="1" smtClean="0"/>
              <a:t>тверичей</a:t>
            </a:r>
            <a:r>
              <a:rPr lang="ru-RU" sz="4000" b="1" dirty="0" smtClean="0"/>
              <a:t> в 1327 г.</a:t>
            </a:r>
          </a:p>
          <a:p>
            <a:r>
              <a:rPr lang="ru-RU" sz="4000" b="1" dirty="0" smtClean="0"/>
              <a:t>Цикл былин о Садко и Василии Буслаева.</a:t>
            </a:r>
            <a:endParaRPr lang="ru-RU" sz="4000" b="1" dirty="0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Письменность и 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С 14 в используется привозимая из Европы бумага.</a:t>
            </a:r>
          </a:p>
          <a:p>
            <a:r>
              <a:rPr lang="ru-RU" sz="3600" b="1" dirty="0" smtClean="0"/>
              <a:t>Центры летописания – Новгород, Москва, Тверь. </a:t>
            </a:r>
          </a:p>
          <a:p>
            <a:r>
              <a:rPr lang="ru-RU" sz="3600" b="1" dirty="0" smtClean="0"/>
              <a:t>В летописях отразилась борьба Москвы и Твери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Главная тема  13 в.– борьба с ордой.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3838572" cy="4525963"/>
          </a:xfrm>
        </p:spPr>
        <p:txBody>
          <a:bodyPr/>
          <a:lstStyle/>
          <a:p>
            <a:r>
              <a:rPr lang="ru-RU" b="1" dirty="0" smtClean="0"/>
              <a:t>«Слово о погибели русской земли»</a:t>
            </a:r>
          </a:p>
          <a:p>
            <a:r>
              <a:rPr lang="ru-RU" b="1" dirty="0" smtClean="0"/>
              <a:t>«Повесть о разорении Рязани Батыем»</a:t>
            </a:r>
          </a:p>
          <a:p>
            <a:r>
              <a:rPr lang="ru-RU" b="1" dirty="0" smtClean="0"/>
              <a:t>«</a:t>
            </a:r>
            <a:r>
              <a:rPr lang="ru-RU" b="1" dirty="0" err="1" smtClean="0"/>
              <a:t>Сказние</a:t>
            </a:r>
            <a:r>
              <a:rPr lang="ru-RU" b="1" dirty="0" smtClean="0"/>
              <a:t> о </a:t>
            </a:r>
            <a:r>
              <a:rPr lang="ru-RU" b="1" dirty="0" err="1" smtClean="0"/>
              <a:t>Евпатии</a:t>
            </a:r>
            <a:r>
              <a:rPr lang="ru-RU" b="1" dirty="0" smtClean="0"/>
              <a:t> </a:t>
            </a:r>
            <a:r>
              <a:rPr lang="ru-RU" b="1" dirty="0" err="1" smtClean="0"/>
              <a:t>Коловрате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Произведения 14 – 15 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Произведения о победе на Куликовом поле: «</a:t>
            </a:r>
            <a:r>
              <a:rPr lang="ru-RU" b="1" dirty="0" err="1" smtClean="0"/>
              <a:t>Задонщина</a:t>
            </a:r>
            <a:r>
              <a:rPr lang="ru-RU" b="1" dirty="0" smtClean="0"/>
              <a:t>», «Сказание о Мамаевом побоище».</a:t>
            </a:r>
          </a:p>
          <a:p>
            <a:r>
              <a:rPr lang="ru-RU" b="1" dirty="0" smtClean="0"/>
              <a:t>Жития святых – А.Невского, Сергия Радонежского.</a:t>
            </a:r>
          </a:p>
          <a:p>
            <a:r>
              <a:rPr lang="ru-RU" b="1" dirty="0" smtClean="0"/>
              <a:t>«Повесть о Петре и </a:t>
            </a:r>
            <a:r>
              <a:rPr lang="ru-RU" b="1" dirty="0" err="1" smtClean="0"/>
              <a:t>Февронии</a:t>
            </a:r>
            <a:r>
              <a:rPr lang="ru-RU" b="1" dirty="0" smtClean="0"/>
              <a:t>».</a:t>
            </a:r>
          </a:p>
          <a:p>
            <a:r>
              <a:rPr lang="ru-RU" b="1" dirty="0" smtClean="0"/>
              <a:t>Хождения  - «Хождения А.Никитина за 3 моря»(побывал в Индии в 1468 -1474)</a:t>
            </a:r>
            <a:endParaRPr lang="ru-RU" b="1" dirty="0"/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Религия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14 – 15 религиозные споры.</a:t>
            </a:r>
          </a:p>
          <a:p>
            <a:r>
              <a:rPr lang="ru-RU" b="1" dirty="0" smtClean="0"/>
              <a:t>1439 – Флорентийская уния.( </a:t>
            </a:r>
            <a:r>
              <a:rPr lang="ru-RU" b="1" dirty="0" err="1" smtClean="0"/>
              <a:t>инициатр</a:t>
            </a:r>
            <a:r>
              <a:rPr lang="ru-RU" b="1" dirty="0" smtClean="0"/>
              <a:t> митрополит Исидор объявлен еретиком).</a:t>
            </a:r>
          </a:p>
          <a:p>
            <a:r>
              <a:rPr lang="ru-RU" b="1" dirty="0" smtClean="0"/>
              <a:t>В 1448 – митрополит Иона. Русская церковь автокефальная.</a:t>
            </a:r>
          </a:p>
          <a:p>
            <a:r>
              <a:rPr lang="ru-RU" b="1" dirty="0" smtClean="0"/>
              <a:t>70  г. 14 – ересь стригольников.</a:t>
            </a:r>
            <a:endParaRPr lang="ru-RU" b="1" dirty="0"/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Архитектура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72198" y="1554162"/>
            <a:ext cx="2919402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Церковь </a:t>
            </a:r>
            <a:r>
              <a:rPr lang="ru-RU" b="1" dirty="0" err="1" smtClean="0"/>
              <a:t>Нико́лы</a:t>
            </a:r>
            <a:r>
              <a:rPr lang="ru-RU" b="1" dirty="0" smtClean="0"/>
              <a:t> на </a:t>
            </a:r>
            <a:r>
              <a:rPr lang="ru-RU" b="1" dirty="0" err="1" smtClean="0"/>
              <a:t>Ли́пне</a:t>
            </a:r>
            <a:r>
              <a:rPr lang="ru-RU" dirty="0" smtClean="0"/>
              <a:t> — </a:t>
            </a:r>
            <a:r>
              <a:rPr lang="ru-RU" b="1" dirty="0" smtClean="0"/>
              <a:t>православный храм конца XIII века, памятник новгородского каменного зодчества. Расположен на небольшом острове </a:t>
            </a:r>
            <a:r>
              <a:rPr lang="ru-RU" b="1" dirty="0" err="1" smtClean="0"/>
              <a:t>Липно</a:t>
            </a:r>
            <a:r>
              <a:rPr lang="ru-RU" b="1" dirty="0" smtClean="0"/>
              <a:t> в дельте реки Мсты, в 9 км к югу от Великого Новгорода.</a:t>
            </a:r>
            <a:endParaRPr lang="ru-RU" b="1" dirty="0"/>
          </a:p>
        </p:txBody>
      </p:sp>
      <p:pic>
        <p:nvPicPr>
          <p:cNvPr id="13314" name="Picture 2" descr="http://www.biarmia-tour.ru/public/page_images/1016/800x600-0fd28157be583c487e446c4d4d52e4b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571612"/>
            <a:ext cx="5457825" cy="40957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57884" y="1142984"/>
            <a:ext cx="3133716" cy="5500725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Церковь Фёдора </a:t>
            </a:r>
            <a:r>
              <a:rPr lang="ru-RU" sz="2400" b="1" dirty="0" err="1" smtClean="0"/>
              <a:t>Стратила́та</a:t>
            </a:r>
            <a:r>
              <a:rPr lang="ru-RU" sz="2400" b="1" dirty="0" smtClean="0"/>
              <a:t> на Ручью́ — храм XIV века в Великом Новгороде.</a:t>
            </a:r>
          </a:p>
          <a:p>
            <a:r>
              <a:rPr lang="ru-RU" sz="2400" b="1" dirty="0" smtClean="0"/>
              <a:t>Церковь заложена в 1360 году по указу новгородского посадника Семёна Андреевича. Строительство закончено в течение года.</a:t>
            </a:r>
            <a:endParaRPr lang="ru-RU" sz="2400" b="1" dirty="0"/>
          </a:p>
        </p:txBody>
      </p:sp>
      <p:pic>
        <p:nvPicPr>
          <p:cNvPr id="12290" name="Picture 2" descr="File:F Str na R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2984"/>
            <a:ext cx="5643602" cy="47863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</TotalTime>
  <Words>594</Words>
  <Application>Microsoft Office PowerPoint</Application>
  <PresentationFormat>Экран (4:3)</PresentationFormat>
  <Paragraphs>76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Фёдорова И.А. МАОУ «Лицей № 36»</vt:lpstr>
      <vt:lpstr>Особенности культуры 14 – 15 вв.</vt:lpstr>
      <vt:lpstr>Фольклор.</vt:lpstr>
      <vt:lpstr>Письменность и литература.</vt:lpstr>
      <vt:lpstr>Главная тема  13 в.– борьба с ордой.</vt:lpstr>
      <vt:lpstr>Произведения 14 – 15 в.</vt:lpstr>
      <vt:lpstr>Религия</vt:lpstr>
      <vt:lpstr>Архитектура</vt:lpstr>
      <vt:lpstr>Слайд 9</vt:lpstr>
      <vt:lpstr>Слайд 10</vt:lpstr>
      <vt:lpstr>Слайд 11</vt:lpstr>
      <vt:lpstr>Слайд 12</vt:lpstr>
      <vt:lpstr>Рождественский собор Саввино – Сторожевского монстыря близ Звенигорода.</vt:lpstr>
      <vt:lpstr>Слайд 14</vt:lpstr>
      <vt:lpstr>Слайд 15</vt:lpstr>
      <vt:lpstr>Слайд 16</vt:lpstr>
      <vt:lpstr>Живопись.</vt:lpstr>
      <vt:lpstr>Слайд 18</vt:lpstr>
      <vt:lpstr>Апостол Павел, 1410 </vt:lpstr>
      <vt:lpstr>Слайд 20</vt:lpstr>
      <vt:lpstr>Феофа́н Грек (около 1340 — около 1410) — великий русский и византийский иконописец, миниатюрист и мастер монументальных фресковых росписей.</vt:lpstr>
      <vt:lpstr>Слайд 22</vt:lpstr>
      <vt:lpstr>Слайд 23</vt:lpstr>
      <vt:lpstr>Слайд 24</vt:lpstr>
      <vt:lpstr>Слайд 25</vt:lpstr>
      <vt:lpstr>Литература</vt:lpstr>
      <vt:lpstr>Ссылки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Олег</cp:lastModifiedBy>
  <cp:revision>3</cp:revision>
  <dcterms:created xsi:type="dcterms:W3CDTF">2013-01-30T06:09:32Z</dcterms:created>
  <dcterms:modified xsi:type="dcterms:W3CDTF">2013-01-30T19:22:53Z</dcterms:modified>
</cp:coreProperties>
</file>